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50" r:id="rId2"/>
    <p:sldId id="377" r:id="rId3"/>
    <p:sldId id="369" r:id="rId4"/>
    <p:sldId id="378" r:id="rId5"/>
    <p:sldId id="379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67" r:id="rId16"/>
  </p:sldIdLst>
  <p:sldSz cx="9144000" cy="6858000" type="screen4x3"/>
  <p:notesSz cx="7010400" cy="9296400"/>
  <p:embeddedFontLst>
    <p:embeddedFont>
      <p:font typeface="Algerian" panose="04020705040A02060702" pitchFamily="82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erlin Sans FB Demi" panose="020E0802020502020306" pitchFamily="34" charset="0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4E"/>
    <a:srgbClr val="FBE437"/>
    <a:srgbClr val="FFCC00"/>
    <a:srgbClr val="990000"/>
    <a:srgbClr val="4D4D4D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3173" autoAdjust="0"/>
  </p:normalViewPr>
  <p:slideViewPr>
    <p:cSldViewPr snapToGrid="0">
      <p:cViewPr varScale="1">
        <p:scale>
          <a:sx n="64" d="100"/>
          <a:sy n="64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282489-4EA9-4DD5-A804-DD1B28DA93B0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EBB69B-61EB-40B8-9BB4-302654AA2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4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E222CC-4312-4487-8E30-D4BA8AB12F59}" type="datetimeFigureOut">
              <a:rPr lang="en-US"/>
              <a:t>11/5/2017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2DFF1D-D5B5-4AE5-AA09-155B6E1396B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F1D-D5B5-4AE5-AA09-155B6E1396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0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90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FF1D-D5B5-4AE5-AA09-155B6E139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6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82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8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15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05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6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DFF1D-D5B5-4AE5-AA09-155B6E139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5A5A-9381-4EB0-97B5-2F3AFB7189B6}" type="datetimeFigureOut">
              <a:rPr lang="en-US" smtClean="0"/>
              <a:t>11/5/2017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DC63-40D2-44A0-B4B3-34D4B1C3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29" y="127001"/>
            <a:ext cx="7035799" cy="1778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lgerian" panose="04020705040A02060702" pitchFamily="82" charset="0"/>
              </a:rPr>
              <a:t>The Epistle of First Corinthians</a:t>
            </a:r>
          </a:p>
        </p:txBody>
      </p:sp>
      <p:pic>
        <p:nvPicPr>
          <p:cNvPr id="4" name="Picture 2" descr="Image result for ancient corinth temple">
            <a:extLst>
              <a:ext uri="{FF2B5EF4-FFF2-40B4-BE49-F238E27FC236}">
                <a16:creationId xmlns:a16="http://schemas.microsoft.com/office/drawing/2014/main" id="{2F89A5E6-C75A-4D23-8AC6-9E9100BA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0" y="2082800"/>
            <a:ext cx="7993976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46767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describes the what he had received from the LORD and delivered to them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is trying to convey the following:</a:t>
            </a:r>
          </a:p>
          <a:p>
            <a:pPr marL="1033463" lvl="2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Solemn circumstances in which the Supper was instituted</a:t>
            </a:r>
          </a:p>
          <a:p>
            <a:pPr marL="1033463" lvl="2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in view: to commemorate the death of the Redeemer</a:t>
            </a:r>
          </a:p>
          <a:p>
            <a:pPr marL="1033463" lvl="2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Purpose: </a:t>
            </a:r>
            <a:r>
              <a:rPr lang="en-US" sz="2800" u="sng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festival, but a </a:t>
            </a:r>
            <a:r>
              <a:rPr lang="en-US" sz="2800" b="1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memorial</a:t>
            </a: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 constant remembrance of Jesus until He comes again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84741"/>
            <a:ext cx="8291830" cy="73351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The LORD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as our example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(11:23-26)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632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46767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(because of what the LORD has done for us), those who partake must do it in the right manner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an unworthy </a:t>
            </a:r>
            <a:r>
              <a:rPr lang="en-US" sz="2800" u="sng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manner</a:t>
            </a: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which the Lord’s Supper can be taken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about who we are…because we would all be “unworthy”, but it is in reference to how we partake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unworthy manner would result in guilt of the body and blood of the Lord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84741"/>
            <a:ext cx="8291830" cy="73351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Self Examination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(11:27-34)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0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46767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(because of what the LORD has done for us), those who partake must do it in the right manner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examination of oneself is necessary to not expose himself of judgement to himself in not discerning the Lord’s body (vs. 28-29)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84741"/>
            <a:ext cx="8291830" cy="73351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Self Examination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(11:27-34)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123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46767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(because of what the LORD has done for us), those who partake must do it in the right manner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seems that there was some correlation related to their actions and their physical well being (vs. 30)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one continues to examine oneself and ensure the proper respect and spirit are exercised in our actions, exposure to God’s divine displeasure (judgement) is not received (vs. 31-32)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84741"/>
            <a:ext cx="8291830" cy="73351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Self Examination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(11:27-34)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875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46767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(because of the potential to receive the displeasure of God), those who partake must do it in the right manner (vs. 33-34)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come together to partake of the Lord’s supper, there should be no divisions among themselves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to have the correct attitudes, respect,  sobriety (restraint from excess), and all partake as equals in Christ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84741"/>
            <a:ext cx="8291830" cy="73351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Self Examination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(11:27-34)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99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5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9ED20B-9C28-4E4A-94F1-1C5DD148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914400"/>
            <a:ext cx="2908300" cy="4559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2800" kern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Lesson Schedule for our study of </a:t>
            </a:r>
            <a:r>
              <a:rPr lang="en-US" sz="4000" dirty="0">
                <a:solidFill>
                  <a:schemeClr val="bg1"/>
                </a:solidFill>
                <a:latin typeface="Berlin Sans FB Demi" panose="020E0802020502020306" pitchFamily="34" charset="0"/>
              </a:rPr>
              <a:t>First</a:t>
            </a:r>
            <a:r>
              <a:rPr lang="en-US" sz="4000" kern="1200" dirty="0">
                <a:solidFill>
                  <a:schemeClr val="bg1"/>
                </a:solidFill>
                <a:latin typeface="Berlin Sans FB Demi" panose="020E0802020502020306" pitchFamily="34" charset="0"/>
              </a:rPr>
              <a:t>  Corinthians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Eastside Auditorium Fall Quarter 2017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FB9A93-A87F-4E43-911C-C5F107372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630" y="321177"/>
            <a:ext cx="5642106" cy="633362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02126" y="1148254"/>
            <a:ext cx="4939747" cy="3558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Wednesday, 8 November</a:t>
            </a:r>
          </a:p>
          <a:p>
            <a:pPr algn="ctr"/>
            <a:endParaRPr lang="en-US" dirty="0"/>
          </a:p>
          <a:p>
            <a:pPr algn="ctr"/>
            <a:r>
              <a:rPr lang="en-US" sz="4400" b="1" dirty="0" smtClean="0"/>
              <a:t>Gifts of Spirit</a:t>
            </a:r>
          </a:p>
          <a:p>
            <a:pPr algn="ctr"/>
            <a:r>
              <a:rPr lang="en-US" sz="3200" dirty="0" smtClean="0"/>
              <a:t>1 Cor. 12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73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7B3F-FA35-4A57-A560-5E92A91B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4777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Outline of 1 Corinthians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19A6-0AA8-49C9-825D-D52026CA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2782"/>
            <a:ext cx="7886700" cy="542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SECTION ONE: </a:t>
            </a:r>
            <a:r>
              <a:rPr lang="en-US" i="1" dirty="0"/>
              <a:t>Dealing with reported problems   (1:1—6:20)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A. Unity based on God’s wisdom (1:10—4:21)</a:t>
            </a:r>
            <a:endParaRPr lang="en-US" dirty="0"/>
          </a:p>
          <a:p>
            <a:pPr lvl="1"/>
            <a:r>
              <a:rPr lang="en-US" dirty="0"/>
              <a:t>Greeting, thanksgiving, and exhortation to unity (1:1-17)</a:t>
            </a:r>
          </a:p>
          <a:p>
            <a:pPr lvl="1"/>
            <a:r>
              <a:rPr lang="en-US" dirty="0"/>
              <a:t>God’s wisdom &amp; power vs. human pride (1:18-31)</a:t>
            </a:r>
          </a:p>
          <a:p>
            <a:pPr lvl="1"/>
            <a:r>
              <a:rPr lang="en-US" dirty="0"/>
              <a:t>Paul’s Example – relying on God’s wisdom and power (2:1-16)</a:t>
            </a:r>
          </a:p>
          <a:p>
            <a:pPr lvl="1"/>
            <a:r>
              <a:rPr lang="en-US" dirty="0"/>
              <a:t>God’s foundation and building (3:1-23)</a:t>
            </a:r>
          </a:p>
          <a:p>
            <a:pPr lvl="1"/>
            <a:r>
              <a:rPr lang="en-US" dirty="0"/>
              <a:t>The quality of Paul’s apostleship (4:1-21)</a:t>
            </a:r>
          </a:p>
          <a:p>
            <a:pPr marL="0" indent="0">
              <a:buNone/>
            </a:pPr>
            <a:r>
              <a:rPr lang="en-US" b="1" dirty="0"/>
              <a:t>B. Dealing with sin in the church (5-6)</a:t>
            </a:r>
            <a:endParaRPr lang="en-US" dirty="0"/>
          </a:p>
          <a:p>
            <a:pPr lvl="1"/>
            <a:r>
              <a:rPr lang="en-US" dirty="0"/>
              <a:t>Dealing with the immoral (5:1-13)</a:t>
            </a:r>
          </a:p>
          <a:p>
            <a:pPr lvl="1"/>
            <a:r>
              <a:rPr lang="en-US" dirty="0"/>
              <a:t>Dealing with those filing lawsuits (6:1-11) </a:t>
            </a:r>
          </a:p>
          <a:p>
            <a:pPr lvl="1"/>
            <a:r>
              <a:rPr lang="en-US" dirty="0"/>
              <a:t>Flee Sexual Immorality (6:12-20)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7B3F-FA35-4A57-A560-5E92A91B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4777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Outline of 1 Corinthians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19A6-0AA8-49C9-825D-D52026CA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12782"/>
            <a:ext cx="8188091" cy="5428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SECTION TWO: </a:t>
            </a:r>
            <a:r>
              <a:rPr lang="en-US" i="1" dirty="0"/>
              <a:t>Dealing with questions and concerns of the Corinthians (7:1--16:9)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 Their Concerns (7-9)</a:t>
            </a:r>
            <a:endParaRPr lang="en-US" dirty="0"/>
          </a:p>
          <a:p>
            <a:pPr marL="568325" lvl="1" indent="-222250"/>
            <a:r>
              <a:rPr lang="en-US" dirty="0"/>
              <a:t>Marriage problems &amp; issues for singles (7:1-16)</a:t>
            </a:r>
          </a:p>
          <a:p>
            <a:pPr marL="568325" lvl="1" indent="-222250"/>
            <a:r>
              <a:rPr lang="en-US" dirty="0"/>
              <a:t>Live as you are called (7:17-40)</a:t>
            </a:r>
          </a:p>
          <a:p>
            <a:pPr marL="568325" lvl="1" indent="-222250"/>
            <a:r>
              <a:rPr lang="en-US" dirty="0"/>
              <a:t>Things offered to idols (8:1-13)</a:t>
            </a:r>
          </a:p>
          <a:p>
            <a:pPr marL="568325" lvl="1" indent="-222250"/>
            <a:r>
              <a:rPr lang="en-US" dirty="0"/>
              <a:t>The rights and responsibilities of preachers (9:1-27)</a:t>
            </a:r>
          </a:p>
          <a:p>
            <a:pPr marL="0" indent="0">
              <a:buNone/>
            </a:pPr>
            <a:r>
              <a:rPr lang="en-US" b="1" dirty="0"/>
              <a:t>D. Common Concerns (10-11)</a:t>
            </a:r>
            <a:endParaRPr lang="en-US" dirty="0"/>
          </a:p>
          <a:p>
            <a:pPr marL="568325" lvl="1" indent="-222250"/>
            <a:r>
              <a:rPr lang="en-US" dirty="0"/>
              <a:t>Old Testament warnings about temptation (10:1-13)</a:t>
            </a:r>
          </a:p>
          <a:p>
            <a:pPr marL="568325" lvl="1" indent="-222250"/>
            <a:r>
              <a:rPr lang="en-US" dirty="0"/>
              <a:t>Flee idolatry (10:14-33)</a:t>
            </a:r>
          </a:p>
          <a:p>
            <a:pPr marL="568325" lvl="1" indent="-222250"/>
            <a:r>
              <a:rPr lang="en-US" dirty="0"/>
              <a:t>Respecting headship when praying or prophesying (11:1-16)</a:t>
            </a:r>
          </a:p>
          <a:p>
            <a:pPr marL="568325" lvl="1" indent="-222250"/>
            <a:r>
              <a:rPr lang="en-US" dirty="0"/>
              <a:t>The Lord’s Supper (11:17-34)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05070" y="5685183"/>
            <a:ext cx="5595730" cy="7454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48031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had praised the Corinthians earlier in the letter (11:2) but now is clear in his communication that 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their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(11:17,22) related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observance of the Lord’s Supp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meeting together should edify (build up), but because of their actions it was tearing down and dividing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meeting should promote edification, piety, spirituality, harmony. Instead is was promoting division, alienation, and disorder.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50170"/>
            <a:ext cx="8291830" cy="96052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Conduct unbecoming of a follower of Christ 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(11:17-22)</a:t>
              </a:r>
              <a:endParaRPr lang="en-US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32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48031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had praised the Corinthians earlier in the letter (11:2) but now is clear in his communication that 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 their actions (11:17,22) related to the observance of the Lord’s Supp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were two (2) main issues that Paul addresses</a:t>
            </a:r>
          </a:p>
          <a:p>
            <a:pPr marL="1089025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Divisions and contentions (vs. 18-19)</a:t>
            </a:r>
          </a:p>
          <a:p>
            <a:pPr marL="1089025" lvl="2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Abuse and profanity of the Lord’s Supper observance (vs. 20-34)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50170"/>
            <a:ext cx="8291830" cy="96052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Conduct unbecoming of a follower of Christ </a:t>
              </a: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(11:17-22)</a:t>
              </a:r>
              <a:endParaRPr lang="en-US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85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48031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Divisions and contentions among them (vs. 18-19)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had heard of divisiveness (creation of disunity or dissension) among the Corinthians from the house of Chloe (1:10-12)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Divisions: “</a:t>
            </a:r>
            <a:r>
              <a:rPr lang="en-US" sz="2800" b="1" dirty="0" err="1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skhis</a:t>
            </a:r>
            <a:r>
              <a:rPr lang="en-US" sz="2800" b="1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’-</a:t>
            </a:r>
            <a:r>
              <a:rPr lang="en-US" sz="2800" b="1" dirty="0" err="1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</a:t>
            </a: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(</a:t>
            </a:r>
            <a:r>
              <a:rPr lang="en-US" sz="2800" u="sng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schism</a:t>
            </a: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division, separation, discord, disharmony)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actions within themselves would cause factions among them (with those seeking “after self” as compared to those seeking “after God”) 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50170"/>
            <a:ext cx="8291830" cy="96052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Conduct unbecoming of a follower of Christ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(11:17-22)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2305878" y="5357191"/>
            <a:ext cx="4880113" cy="11728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Therefore….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79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48031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Abuse and profanity of the Lord’s Supper (vs. 20-34)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Christians were coming together to worship God and partake of the Lord’s Supper, but because of their actions Paul is stating that this could not be their real purpose.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50170"/>
            <a:ext cx="8291830" cy="96052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Conduct unbecoming of a follower of Christ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(11:17-22)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951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148031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Abuse and profanity of the Lord’s Supper (vs. 20-34)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 that were allowed among them could not be a part of the memorial supper for the Redeemer (vs. 20-22)</a:t>
            </a:r>
          </a:p>
          <a:p>
            <a:pPr marL="1203325" lvl="2" indent="-4572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partaking </a:t>
            </a: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  <a:p>
            <a:pPr marL="1203325" lvl="2" indent="-4572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Greediness</a:t>
            </a:r>
          </a:p>
          <a:p>
            <a:pPr marL="1203325" lvl="2" indent="-4572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Gluttonous actions</a:t>
            </a:r>
          </a:p>
          <a:p>
            <a:pPr marL="1203325" lvl="2" indent="-4572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Shaming others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50170"/>
            <a:ext cx="8291830" cy="96052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Conduct unbecoming of a follower of Christ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(11:17-22)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Left Arrow 3"/>
          <p:cNvSpPr/>
          <p:nvPr/>
        </p:nvSpPr>
        <p:spPr>
          <a:xfrm>
            <a:off x="4763439" y="4025346"/>
            <a:ext cx="4211597" cy="221476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Not part of the supper instituted by the LORD!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23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7DDEA2-1BDC-4646-8FD9-0A6F0EAC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85" y="173157"/>
            <a:ext cx="8291830" cy="11578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The Lord’s Supper (11:17-34)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0937-C798-4EBB-AF33-4A372D6F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1946767"/>
            <a:ext cx="8201080" cy="4710980"/>
          </a:xfrm>
        </p:spPr>
        <p:txBody>
          <a:bodyPr>
            <a:normAutofit/>
          </a:bodyPr>
          <a:lstStyle/>
          <a:p>
            <a:pPr marL="288925" lvl="0" indent="-288925">
              <a:spcBef>
                <a:spcPts val="3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describes the what he had received from the LORD and delivered to them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essence of the Christian’s belief: </a:t>
            </a:r>
            <a:r>
              <a:rPr lang="en-US" sz="2800" i="1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“Christ died for our sins according to th</a:t>
            </a:r>
            <a:r>
              <a:rPr lang="en-US" sz="2800" i="1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scriptures</a:t>
            </a:r>
            <a:r>
              <a:rPr lang="en-US" sz="2800" i="1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that He was buried, and that He rose again the third day according to the Scriptures” (15:3-4)</a:t>
            </a:r>
          </a:p>
          <a:p>
            <a:pPr marL="576263" lvl="1" indent="-287338">
              <a:spcBef>
                <a:spcPts val="300"/>
              </a:spcBef>
            </a:pPr>
            <a:r>
              <a:rPr lang="en-US" sz="2800" dirty="0" smtClean="0">
                <a:solidFill>
                  <a:srgbClr val="F090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describes the Supper as instituted by the LORD (Ref: Matthew 26:26-28)</a:t>
            </a:r>
            <a:endParaRPr lang="en-US" sz="2800" dirty="0">
              <a:solidFill>
                <a:srgbClr val="F09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297B73-175A-4328-AFBC-05502E627238}"/>
              </a:ext>
            </a:extLst>
          </p:cNvPr>
          <p:cNvGrpSpPr/>
          <p:nvPr/>
        </p:nvGrpSpPr>
        <p:grpSpPr>
          <a:xfrm>
            <a:off x="426085" y="1184741"/>
            <a:ext cx="8291830" cy="733511"/>
            <a:chOff x="-248466" y="-1447373"/>
            <a:chExt cx="8292120" cy="12137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695503-B0AE-4FAA-8434-CBBAE82F42F5}"/>
                </a:ext>
              </a:extLst>
            </p:cNvPr>
            <p:cNvSpPr/>
            <p:nvPr/>
          </p:nvSpPr>
          <p:spPr>
            <a:xfrm>
              <a:off x="-85283" y="-1447373"/>
              <a:ext cx="7971983" cy="12092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970D709A-CC5C-48A9-8B46-F127566D27CC}"/>
                </a:ext>
              </a:extLst>
            </p:cNvPr>
            <p:cNvSpPr txBox="1"/>
            <p:nvPr/>
          </p:nvSpPr>
          <p:spPr>
            <a:xfrm>
              <a:off x="-248466" y="-1395646"/>
              <a:ext cx="8292120" cy="1162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0" marR="0" lvl="0" indent="0" algn="ctr" defTabSz="2133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The LORD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as our example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(11:23-26)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86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5088</TotalTime>
  <Words>1112</Words>
  <Application>Microsoft Office PowerPoint</Application>
  <PresentationFormat>On-screen Show (4:3)</PresentationFormat>
  <Paragraphs>104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Algerian</vt:lpstr>
      <vt:lpstr>Calibri Light</vt:lpstr>
      <vt:lpstr>Arial</vt:lpstr>
      <vt:lpstr>Calibri</vt:lpstr>
      <vt:lpstr>Berlin Sans FB Demi</vt:lpstr>
      <vt:lpstr>Wingdings</vt:lpstr>
      <vt:lpstr>Times New Roman</vt:lpstr>
      <vt:lpstr>Office Theme</vt:lpstr>
      <vt:lpstr>The Epistle of First Corinthians</vt:lpstr>
      <vt:lpstr>Outline of 1 Corinthians</vt:lpstr>
      <vt:lpstr>Outline of 1 Corinthians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The Lord’s Supper (11:17-34)</vt:lpstr>
      <vt:lpstr>Lesson Schedule for our study of First  Corinthians   Eastside Auditorium Fall Quarter 2017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Eastside Enlightener</dc:creator>
  <cp:lastModifiedBy>Boyd, Gary</cp:lastModifiedBy>
  <cp:revision>469</cp:revision>
  <cp:lastPrinted>2017-05-05T15:22:48Z</cp:lastPrinted>
  <dcterms:created xsi:type="dcterms:W3CDTF">2017-02-28T16:48:13Z</dcterms:created>
  <dcterms:modified xsi:type="dcterms:W3CDTF">2017-11-05T14:14:30Z</dcterms:modified>
</cp:coreProperties>
</file>